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NG, April" initials="CA" lastIdx="1" clrIdx="0">
    <p:extLst>
      <p:ext uri="{19B8F6BF-5375-455C-9EA6-DF929625EA0E}">
        <p15:presenceInfo xmlns:p15="http://schemas.microsoft.com/office/powerpoint/2012/main" userId="S-1-5-21-1897990240-1072656046-782984527-243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56" autoAdjust="0"/>
    <p:restoredTop sz="94660"/>
  </p:normalViewPr>
  <p:slideViewPr>
    <p:cSldViewPr snapToGrid="0">
      <p:cViewPr>
        <p:scale>
          <a:sx n="91" d="100"/>
          <a:sy n="91" d="100"/>
        </p:scale>
        <p:origin x="804" y="-14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37A14C0-270B-4534-86BE-2A4910AD1951}"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592C6-7B06-45FF-919F-17208DCA3DA0}" type="slidenum">
              <a:rPr lang="en-US" smtClean="0"/>
              <a:t>‹#›</a:t>
            </a:fld>
            <a:endParaRPr lang="en-US"/>
          </a:p>
        </p:txBody>
      </p:sp>
    </p:spTree>
    <p:extLst>
      <p:ext uri="{BB962C8B-B14F-4D97-AF65-F5344CB8AC3E}">
        <p14:creationId xmlns:p14="http://schemas.microsoft.com/office/powerpoint/2010/main" val="2196827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7A14C0-270B-4534-86BE-2A4910AD1951}"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592C6-7B06-45FF-919F-17208DCA3DA0}" type="slidenum">
              <a:rPr lang="en-US" smtClean="0"/>
              <a:t>‹#›</a:t>
            </a:fld>
            <a:endParaRPr lang="en-US"/>
          </a:p>
        </p:txBody>
      </p:sp>
    </p:spTree>
    <p:extLst>
      <p:ext uri="{BB962C8B-B14F-4D97-AF65-F5344CB8AC3E}">
        <p14:creationId xmlns:p14="http://schemas.microsoft.com/office/powerpoint/2010/main" val="2119619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7A14C0-270B-4534-86BE-2A4910AD1951}"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592C6-7B06-45FF-919F-17208DCA3DA0}" type="slidenum">
              <a:rPr lang="en-US" smtClean="0"/>
              <a:t>‹#›</a:t>
            </a:fld>
            <a:endParaRPr lang="en-US"/>
          </a:p>
        </p:txBody>
      </p:sp>
    </p:spTree>
    <p:extLst>
      <p:ext uri="{BB962C8B-B14F-4D97-AF65-F5344CB8AC3E}">
        <p14:creationId xmlns:p14="http://schemas.microsoft.com/office/powerpoint/2010/main" val="2141518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7A14C0-270B-4534-86BE-2A4910AD1951}"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592C6-7B06-45FF-919F-17208DCA3DA0}" type="slidenum">
              <a:rPr lang="en-US" smtClean="0"/>
              <a:t>‹#›</a:t>
            </a:fld>
            <a:endParaRPr lang="en-US"/>
          </a:p>
        </p:txBody>
      </p:sp>
    </p:spTree>
    <p:extLst>
      <p:ext uri="{BB962C8B-B14F-4D97-AF65-F5344CB8AC3E}">
        <p14:creationId xmlns:p14="http://schemas.microsoft.com/office/powerpoint/2010/main" val="2309253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7A14C0-270B-4534-86BE-2A4910AD1951}"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592C6-7B06-45FF-919F-17208DCA3DA0}" type="slidenum">
              <a:rPr lang="en-US" smtClean="0"/>
              <a:t>‹#›</a:t>
            </a:fld>
            <a:endParaRPr lang="en-US"/>
          </a:p>
        </p:txBody>
      </p:sp>
    </p:spTree>
    <p:extLst>
      <p:ext uri="{BB962C8B-B14F-4D97-AF65-F5344CB8AC3E}">
        <p14:creationId xmlns:p14="http://schemas.microsoft.com/office/powerpoint/2010/main" val="51111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37A14C0-270B-4534-86BE-2A4910AD1951}" type="datetimeFigureOut">
              <a:rPr lang="en-US" smtClean="0"/>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592C6-7B06-45FF-919F-17208DCA3DA0}" type="slidenum">
              <a:rPr lang="en-US" smtClean="0"/>
              <a:t>‹#›</a:t>
            </a:fld>
            <a:endParaRPr lang="en-US"/>
          </a:p>
        </p:txBody>
      </p:sp>
    </p:spTree>
    <p:extLst>
      <p:ext uri="{BB962C8B-B14F-4D97-AF65-F5344CB8AC3E}">
        <p14:creationId xmlns:p14="http://schemas.microsoft.com/office/powerpoint/2010/main" val="1731164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37A14C0-270B-4534-86BE-2A4910AD1951}" type="datetimeFigureOut">
              <a:rPr lang="en-US" smtClean="0"/>
              <a:t>3/20/2018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2592C6-7B06-45FF-919F-17208DCA3DA0}" type="slidenum">
              <a:rPr lang="en-US" smtClean="0"/>
              <a:t>‹#›</a:t>
            </a:fld>
            <a:endParaRPr lang="en-US"/>
          </a:p>
        </p:txBody>
      </p:sp>
    </p:spTree>
    <p:extLst>
      <p:ext uri="{BB962C8B-B14F-4D97-AF65-F5344CB8AC3E}">
        <p14:creationId xmlns:p14="http://schemas.microsoft.com/office/powerpoint/2010/main" val="1194262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37A14C0-270B-4534-86BE-2A4910AD1951}" type="datetimeFigureOut">
              <a:rPr lang="en-US" smtClean="0"/>
              <a:t>3/20/2018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2592C6-7B06-45FF-919F-17208DCA3DA0}" type="slidenum">
              <a:rPr lang="en-US" smtClean="0"/>
              <a:t>‹#›</a:t>
            </a:fld>
            <a:endParaRPr lang="en-US"/>
          </a:p>
        </p:txBody>
      </p:sp>
    </p:spTree>
    <p:extLst>
      <p:ext uri="{BB962C8B-B14F-4D97-AF65-F5344CB8AC3E}">
        <p14:creationId xmlns:p14="http://schemas.microsoft.com/office/powerpoint/2010/main" val="2588807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7A14C0-270B-4534-86BE-2A4910AD1951}" type="datetimeFigureOut">
              <a:rPr lang="en-US" smtClean="0"/>
              <a:t>3/20/2018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2592C6-7B06-45FF-919F-17208DCA3DA0}" type="slidenum">
              <a:rPr lang="en-US" smtClean="0"/>
              <a:t>‹#›</a:t>
            </a:fld>
            <a:endParaRPr lang="en-US"/>
          </a:p>
        </p:txBody>
      </p:sp>
    </p:spTree>
    <p:extLst>
      <p:ext uri="{BB962C8B-B14F-4D97-AF65-F5344CB8AC3E}">
        <p14:creationId xmlns:p14="http://schemas.microsoft.com/office/powerpoint/2010/main" val="3438426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7A14C0-270B-4534-86BE-2A4910AD1951}" type="datetimeFigureOut">
              <a:rPr lang="en-US" smtClean="0"/>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592C6-7B06-45FF-919F-17208DCA3DA0}" type="slidenum">
              <a:rPr lang="en-US" smtClean="0"/>
              <a:t>‹#›</a:t>
            </a:fld>
            <a:endParaRPr lang="en-US"/>
          </a:p>
        </p:txBody>
      </p:sp>
    </p:spTree>
    <p:extLst>
      <p:ext uri="{BB962C8B-B14F-4D97-AF65-F5344CB8AC3E}">
        <p14:creationId xmlns:p14="http://schemas.microsoft.com/office/powerpoint/2010/main" val="1836323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7A14C0-270B-4534-86BE-2A4910AD1951}" type="datetimeFigureOut">
              <a:rPr lang="en-US" smtClean="0"/>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592C6-7B06-45FF-919F-17208DCA3DA0}" type="slidenum">
              <a:rPr lang="en-US" smtClean="0"/>
              <a:t>‹#›</a:t>
            </a:fld>
            <a:endParaRPr lang="en-US"/>
          </a:p>
        </p:txBody>
      </p:sp>
    </p:spTree>
    <p:extLst>
      <p:ext uri="{BB962C8B-B14F-4D97-AF65-F5344CB8AC3E}">
        <p14:creationId xmlns:p14="http://schemas.microsoft.com/office/powerpoint/2010/main" val="3239107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37A14C0-270B-4534-86BE-2A4910AD1951}" type="datetimeFigureOut">
              <a:rPr lang="en-US" smtClean="0"/>
              <a:t>3/20/2018</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12592C6-7B06-45FF-919F-17208DCA3DA0}" type="slidenum">
              <a:rPr lang="en-US" smtClean="0"/>
              <a:t>‹#›</a:t>
            </a:fld>
            <a:endParaRPr lang="en-US"/>
          </a:p>
        </p:txBody>
      </p:sp>
    </p:spTree>
    <p:extLst>
      <p:ext uri="{BB962C8B-B14F-4D97-AF65-F5344CB8AC3E}">
        <p14:creationId xmlns:p14="http://schemas.microsoft.com/office/powerpoint/2010/main" val="36111838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png"/><Relationship Id="rId7" Type="http://schemas.openxmlformats.org/officeDocument/2006/relationships/hyperlink" Target="mailto:A.CHANG@unido.org"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www.unido.org/media/32864" TargetMode="External"/><Relationship Id="rId5" Type="http://schemas.openxmlformats.org/officeDocument/2006/relationships/hyperlink" Target="http://www.unido.org/media/32863"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1200" y="621172"/>
            <a:ext cx="1213794" cy="307777"/>
          </a:xfrm>
          <a:prstGeom prst="rect">
            <a:avLst/>
          </a:prstGeom>
        </p:spPr>
        <p:txBody>
          <a:bodyPr wrap="none">
            <a:spAutoFit/>
          </a:bodyPr>
          <a:lstStyle/>
          <a:p>
            <a:pPr algn="ctr"/>
            <a:r>
              <a:rPr lang="en-CA" sz="700" b="1" dirty="0" smtClean="0">
                <a:solidFill>
                  <a:srgbClr val="808080"/>
                </a:solidFill>
                <a:effectLst/>
                <a:latin typeface="Arial"/>
                <a:ea typeface="Times New Roman"/>
                <a:cs typeface="Calibri"/>
              </a:rPr>
              <a:t>A project funded by the </a:t>
            </a:r>
          </a:p>
          <a:p>
            <a:pPr algn="ctr"/>
            <a:r>
              <a:rPr lang="en-CA" sz="700" b="1" dirty="0" smtClean="0">
                <a:solidFill>
                  <a:srgbClr val="808080"/>
                </a:solidFill>
                <a:effectLst/>
                <a:latin typeface="Arial"/>
                <a:ea typeface="Times New Roman"/>
                <a:cs typeface="Calibri"/>
              </a:rPr>
              <a:t>European Union</a:t>
            </a:r>
            <a:endParaRPr lang="en-US" sz="700" dirty="0">
              <a:effectLst/>
              <a:latin typeface="Arial"/>
              <a:ea typeface="Calibri"/>
              <a:cs typeface="Times New Roman"/>
            </a:endParaRPr>
          </a:p>
        </p:txBody>
      </p:sp>
      <p:sp>
        <p:nvSpPr>
          <p:cNvPr id="6" name="Rectangle 5"/>
          <p:cNvSpPr/>
          <p:nvPr/>
        </p:nvSpPr>
        <p:spPr>
          <a:xfrm>
            <a:off x="5334000" y="623203"/>
            <a:ext cx="1524000" cy="307777"/>
          </a:xfrm>
          <a:prstGeom prst="rect">
            <a:avLst/>
          </a:prstGeom>
        </p:spPr>
        <p:txBody>
          <a:bodyPr wrap="square">
            <a:spAutoFit/>
          </a:bodyPr>
          <a:lstStyle/>
          <a:p>
            <a:pPr algn="ctr"/>
            <a:r>
              <a:rPr lang="en-CA" sz="700" b="1" dirty="0" smtClean="0">
                <a:solidFill>
                  <a:srgbClr val="808080"/>
                </a:solidFill>
                <a:effectLst/>
                <a:latin typeface="Arial"/>
                <a:ea typeface="Times New Roman"/>
                <a:cs typeface="Calibri"/>
              </a:rPr>
              <a:t>In collaboration with the </a:t>
            </a:r>
            <a:endParaRPr lang="en-US" sz="700" dirty="0" smtClean="0">
              <a:effectLst/>
              <a:latin typeface="Arial"/>
              <a:ea typeface="Calibri"/>
              <a:cs typeface="Times New Roman"/>
            </a:endParaRPr>
          </a:p>
          <a:p>
            <a:pPr algn="ctr"/>
            <a:r>
              <a:rPr lang="en-CA" sz="700" b="1" dirty="0" smtClean="0">
                <a:solidFill>
                  <a:srgbClr val="808080"/>
                </a:solidFill>
                <a:effectLst/>
                <a:latin typeface="Arial"/>
                <a:ea typeface="Times New Roman"/>
                <a:cs typeface="Calibri"/>
              </a:rPr>
              <a:t>Government of Sri Lanka</a:t>
            </a:r>
            <a:endParaRPr lang="en-US" sz="700" dirty="0" smtClean="0">
              <a:effectLst/>
              <a:latin typeface="Arial"/>
              <a:ea typeface="Calibri"/>
              <a:cs typeface="Times New Roman"/>
            </a:endParaRPr>
          </a:p>
        </p:txBody>
      </p:sp>
      <p:sp>
        <p:nvSpPr>
          <p:cNvPr id="9" name="TextBox 8"/>
          <p:cNvSpPr txBox="1"/>
          <p:nvPr/>
        </p:nvSpPr>
        <p:spPr>
          <a:xfrm>
            <a:off x="109949" y="971122"/>
            <a:ext cx="6629400" cy="553998"/>
          </a:xfrm>
          <a:prstGeom prst="rect">
            <a:avLst/>
          </a:prstGeom>
          <a:noFill/>
        </p:spPr>
        <p:txBody>
          <a:bodyPr wrap="square" rtlCol="0">
            <a:spAutoFit/>
          </a:bodyPr>
          <a:lstStyle/>
          <a:p>
            <a:pPr algn="ctr"/>
            <a:r>
              <a:rPr lang="en-US" sz="1600" b="1" dirty="0" smtClean="0"/>
              <a:t>CALL FOR PROPOSALS</a:t>
            </a:r>
          </a:p>
          <a:p>
            <a:pPr algn="ctr"/>
            <a:r>
              <a:rPr lang="en-US" sz="1300" b="1" dirty="0" smtClean="0"/>
              <a:t>CONFORMITY ASSESSMENT BODIES OF SRI LANKA TO RECEIVE TECHNICAL ASSISTANCE </a:t>
            </a:r>
            <a:endParaRPr lang="en-US" sz="1300" b="1" dirty="0"/>
          </a:p>
        </p:txBody>
      </p:sp>
      <p:sp>
        <p:nvSpPr>
          <p:cNvPr id="10" name="Rectangle 9"/>
          <p:cNvSpPr/>
          <p:nvPr/>
        </p:nvSpPr>
        <p:spPr>
          <a:xfrm>
            <a:off x="3703139" y="1851661"/>
            <a:ext cx="2885192" cy="2031325"/>
          </a:xfrm>
          <a:prstGeom prst="rect">
            <a:avLst/>
          </a:prstGeom>
          <a:ln>
            <a:solidFill>
              <a:srgbClr val="00B0F0"/>
            </a:solidFill>
          </a:ln>
        </p:spPr>
        <p:txBody>
          <a:bodyPr wrap="square">
            <a:spAutoFit/>
          </a:bodyPr>
          <a:lstStyle/>
          <a:p>
            <a:pPr algn="just"/>
            <a:r>
              <a:rPr lang="en-US" sz="1050" dirty="0" smtClean="0"/>
              <a:t>UNIDO, a specialized agency of the United Nations that promotes industrial development for poverty reduction, inclusive globalization and environmental sustainability, is implementing an European Union (EU) funded project titled </a:t>
            </a:r>
            <a:r>
              <a:rPr lang="en-US" sz="1050" b="1" dirty="0" smtClean="0"/>
              <a:t>“EU – Sri Lanka Trade-Related Assistance for Increasing Small and Medium Sized Enterprise (SME) Trade Competitiveness in Regional and EU Markets.”</a:t>
            </a:r>
            <a:r>
              <a:rPr lang="en-US" sz="1050" b="1" dirty="0"/>
              <a:t> </a:t>
            </a:r>
            <a:r>
              <a:rPr lang="en-US" sz="1050" dirty="0"/>
              <a:t>The project aims </a:t>
            </a:r>
            <a:r>
              <a:rPr lang="en-US" sz="1050" dirty="0" smtClean="0"/>
              <a:t>to strengthen CABs and NQI institutions to increase compliance against product and process standards required for trade.</a:t>
            </a:r>
            <a:endParaRPr lang="en-US" sz="1050" dirty="0"/>
          </a:p>
        </p:txBody>
      </p:sp>
      <p:pic>
        <p:nvPicPr>
          <p:cNvPr id="16" name="Picture 15" descr="EU flag + English"/>
          <p:cNvPicPr/>
          <p:nvPr/>
        </p:nvPicPr>
        <p:blipFill rotWithShape="1">
          <a:blip r:embed="rId2" cstate="print">
            <a:extLst>
              <a:ext uri="{28A0092B-C50C-407E-A947-70E740481C1C}">
                <a14:useLocalDpi xmlns:a14="http://schemas.microsoft.com/office/drawing/2010/main" val="0"/>
              </a:ext>
            </a:extLst>
          </a:blip>
          <a:srcRect b="24562"/>
          <a:stretch/>
        </p:blipFill>
        <p:spPr bwMode="auto">
          <a:xfrm>
            <a:off x="322974" y="108464"/>
            <a:ext cx="873648" cy="509633"/>
          </a:xfrm>
          <a:prstGeom prst="rect">
            <a:avLst/>
          </a:prstGeom>
          <a:noFill/>
          <a:ln>
            <a:noFill/>
          </a:ln>
          <a:extLst>
            <a:ext uri="{53640926-AAD7-44D8-BBD7-CCE9431645EC}">
              <a14:shadowObscured xmlns:a14="http://schemas.microsoft.com/office/drawing/2010/main"/>
            </a:ext>
          </a:extLst>
        </p:spPr>
      </p:pic>
      <p:pic>
        <p:nvPicPr>
          <p:cNvPr id="17" name="Picture 16"/>
          <p:cNvPicPr/>
          <p:nvPr/>
        </p:nvPicPr>
        <p:blipFill rotWithShape="1">
          <a:blip r:embed="rId3" cstate="print">
            <a:extLst>
              <a:ext uri="{28A0092B-C50C-407E-A947-70E740481C1C}">
                <a14:useLocalDpi xmlns:a14="http://schemas.microsoft.com/office/drawing/2010/main" val="0"/>
              </a:ext>
            </a:extLst>
          </a:blip>
          <a:srcRect t="8434" b="8806"/>
          <a:stretch/>
        </p:blipFill>
        <p:spPr bwMode="auto">
          <a:xfrm>
            <a:off x="5751402" y="113509"/>
            <a:ext cx="689196" cy="509780"/>
          </a:xfrm>
          <a:prstGeom prst="rect">
            <a:avLst/>
          </a:prstGeom>
          <a:noFill/>
          <a:ln>
            <a:noFill/>
          </a:ln>
          <a:extLst>
            <a:ext uri="{53640926-AAD7-44D8-BBD7-CCE9431645EC}">
              <a14:shadowObscured xmlns:a14="http://schemas.microsoft.com/office/drawing/2010/main"/>
            </a:ext>
          </a:extLst>
        </p:spPr>
      </p:pic>
      <p:sp>
        <p:nvSpPr>
          <p:cNvPr id="20" name="Rectangle 4"/>
          <p:cNvSpPr>
            <a:spLocks noChangeArrowheads="1"/>
          </p:cNvSpPr>
          <p:nvPr/>
        </p:nvSpPr>
        <p:spPr bwMode="auto">
          <a:xfrm>
            <a:off x="161200" y="1492731"/>
            <a:ext cx="6570673" cy="45719"/>
          </a:xfrm>
          <a:prstGeom prst="rect">
            <a:avLst/>
          </a:prstGeom>
          <a:solidFill>
            <a:srgbClr val="36A7E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Rectangle 17"/>
          <p:cNvSpPr/>
          <p:nvPr/>
        </p:nvSpPr>
        <p:spPr>
          <a:xfrm>
            <a:off x="245083" y="1851661"/>
            <a:ext cx="3269708" cy="1869743"/>
          </a:xfrm>
          <a:prstGeom prst="rect">
            <a:avLst/>
          </a:prstGeom>
          <a:ln>
            <a:solidFill>
              <a:srgbClr val="00B0F0"/>
            </a:solidFill>
          </a:ln>
        </p:spPr>
        <p:txBody>
          <a:bodyPr wrap="square">
            <a:spAutoFit/>
          </a:bodyPr>
          <a:lstStyle/>
          <a:p>
            <a:pPr algn="just"/>
            <a:r>
              <a:rPr lang="en-US" sz="1050" dirty="0"/>
              <a:t>The United Nations Industrial Development Organization (UNIDO</a:t>
            </a:r>
            <a:r>
              <a:rPr lang="en-US" sz="1050" dirty="0" smtClean="0"/>
              <a:t>) is launching </a:t>
            </a:r>
            <a:r>
              <a:rPr lang="en-GB" sz="1050" dirty="0" smtClean="0"/>
              <a:t>a </a:t>
            </a:r>
            <a:r>
              <a:rPr lang="en-GB" sz="1050" dirty="0"/>
              <a:t>call for proposals (CFP)  for </a:t>
            </a:r>
            <a:r>
              <a:rPr lang="en-GB" sz="1050" dirty="0" smtClean="0"/>
              <a:t>conformity assessment bodies (CAB) to enroll in a </a:t>
            </a:r>
            <a:r>
              <a:rPr lang="en-GB" sz="1050" dirty="0"/>
              <a:t>Technical Assistance Programme (</a:t>
            </a:r>
            <a:r>
              <a:rPr lang="en-GB" sz="1050" dirty="0" smtClean="0"/>
              <a:t>TAP) that envisages </a:t>
            </a:r>
            <a:r>
              <a:rPr lang="en-GB" sz="1050" b="1" dirty="0"/>
              <a:t>to strengthen </a:t>
            </a:r>
            <a:r>
              <a:rPr lang="en-GB" sz="1050" b="1" dirty="0" smtClean="0"/>
              <a:t>the technical </a:t>
            </a:r>
            <a:r>
              <a:rPr lang="en-GB" sz="1050" b="1" dirty="0"/>
              <a:t>competence of </a:t>
            </a:r>
            <a:r>
              <a:rPr lang="en-GB" sz="1050" b="1" dirty="0" smtClean="0"/>
              <a:t>CABs,</a:t>
            </a:r>
            <a:r>
              <a:rPr lang="en-GB" sz="1050" dirty="0" smtClean="0"/>
              <a:t> such as </a:t>
            </a:r>
            <a:r>
              <a:rPr lang="en-GB" sz="1050" u="sng" dirty="0" smtClean="0"/>
              <a:t>testing </a:t>
            </a:r>
            <a:r>
              <a:rPr lang="en-GB" sz="1050" u="sng" dirty="0"/>
              <a:t>laboratories; proficiency testing </a:t>
            </a:r>
            <a:r>
              <a:rPr lang="en-GB" sz="1050" u="sng" dirty="0" smtClean="0"/>
              <a:t>providers</a:t>
            </a:r>
            <a:r>
              <a:rPr lang="en-GB" sz="1050" u="sng" dirty="0"/>
              <a:t>; certified reference material </a:t>
            </a:r>
            <a:r>
              <a:rPr lang="en-GB" sz="1050" u="sng" dirty="0" smtClean="0"/>
              <a:t>producers</a:t>
            </a:r>
            <a:r>
              <a:rPr lang="en-GB" sz="1050" u="sng" dirty="0"/>
              <a:t>; personnel </a:t>
            </a:r>
            <a:r>
              <a:rPr lang="en-GB" sz="1050" u="sng" dirty="0" smtClean="0"/>
              <a:t>&amp; product certifiers; and </a:t>
            </a:r>
            <a:r>
              <a:rPr lang="en-GB" sz="1050" u="sng" dirty="0"/>
              <a:t>technical staff of </a:t>
            </a:r>
            <a:r>
              <a:rPr lang="en-GB" sz="1050" u="sng" dirty="0" smtClean="0"/>
              <a:t>national quality infrastructure (NQI) institutions,</a:t>
            </a:r>
            <a:r>
              <a:rPr lang="en-GB" sz="1050" dirty="0" smtClean="0"/>
              <a:t> </a:t>
            </a:r>
            <a:r>
              <a:rPr lang="en-GB" sz="1050" b="1" dirty="0" smtClean="0"/>
              <a:t>for the provision of conformity assessment services</a:t>
            </a:r>
            <a:r>
              <a:rPr lang="en-GB" sz="1050" b="1" dirty="0"/>
              <a:t> </a:t>
            </a:r>
            <a:r>
              <a:rPr lang="en-GB" sz="1050" b="1" dirty="0" smtClean="0"/>
              <a:t>to actors along the food and spices value chains (VC). </a:t>
            </a:r>
            <a:endParaRPr lang="en-US" sz="1050" b="1" dirty="0"/>
          </a:p>
        </p:txBody>
      </p:sp>
      <p:pic>
        <p:nvPicPr>
          <p:cNvPr id="22" name="Imagen 402"/>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31483" y="8376356"/>
            <a:ext cx="999427" cy="399810"/>
          </a:xfrm>
          <a:prstGeom prst="rect">
            <a:avLst/>
          </a:prstGeom>
          <a:noFill/>
        </p:spPr>
      </p:pic>
      <p:sp>
        <p:nvSpPr>
          <p:cNvPr id="19" name="Rectangle 18"/>
          <p:cNvSpPr/>
          <p:nvPr/>
        </p:nvSpPr>
        <p:spPr>
          <a:xfrm>
            <a:off x="5255421" y="8733050"/>
            <a:ext cx="1548735" cy="307777"/>
          </a:xfrm>
          <a:prstGeom prst="rect">
            <a:avLst/>
          </a:prstGeom>
        </p:spPr>
        <p:txBody>
          <a:bodyPr wrap="square">
            <a:spAutoFit/>
          </a:bodyPr>
          <a:lstStyle/>
          <a:p>
            <a:pPr algn="ctr"/>
            <a:r>
              <a:rPr lang="en-GB" sz="700" b="1" dirty="0" smtClean="0">
                <a:solidFill>
                  <a:srgbClr val="808080"/>
                </a:solidFill>
                <a:effectLst/>
                <a:latin typeface="Arial"/>
                <a:ea typeface="Times New Roman"/>
                <a:cs typeface="Calibri"/>
              </a:rPr>
              <a:t>A project implemented in partnership with ITC</a:t>
            </a:r>
            <a:endParaRPr lang="en-US" sz="700" dirty="0">
              <a:effectLst/>
              <a:latin typeface="Arial"/>
              <a:ea typeface="Calibri"/>
              <a:cs typeface="Times New Roman"/>
            </a:endParaRPr>
          </a:p>
        </p:txBody>
      </p:sp>
      <p:sp>
        <p:nvSpPr>
          <p:cNvPr id="21" name="Rectangle 20"/>
          <p:cNvSpPr/>
          <p:nvPr/>
        </p:nvSpPr>
        <p:spPr>
          <a:xfrm>
            <a:off x="3743114" y="6136665"/>
            <a:ext cx="2864449" cy="461665"/>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GB" sz="1150" b="1" u="sng" dirty="0"/>
              <a:t>Application </a:t>
            </a:r>
            <a:r>
              <a:rPr lang="en-GB" sz="1150" b="1" u="sng" dirty="0" smtClean="0"/>
              <a:t>Deadline </a:t>
            </a:r>
            <a:r>
              <a:rPr lang="en-GB" sz="1150" b="1" dirty="0" smtClean="0"/>
              <a:t/>
            </a:r>
            <a:br>
              <a:rPr lang="en-GB" sz="1150" b="1" dirty="0" smtClean="0"/>
            </a:br>
            <a:r>
              <a:rPr lang="en-GB" sz="1150" dirty="0" smtClean="0"/>
              <a:t>25 APRIL 2018 – 18:00</a:t>
            </a:r>
            <a:endParaRPr lang="en-US" sz="1150" dirty="0"/>
          </a:p>
        </p:txBody>
      </p:sp>
      <p:sp>
        <p:nvSpPr>
          <p:cNvPr id="24" name="Rectangle 23"/>
          <p:cNvSpPr/>
          <p:nvPr/>
        </p:nvSpPr>
        <p:spPr>
          <a:xfrm>
            <a:off x="245083" y="4019179"/>
            <a:ext cx="6343248" cy="900246"/>
          </a:xfrm>
          <a:prstGeom prst="rect">
            <a:avLst/>
          </a:prstGeom>
          <a:ln>
            <a:solidFill>
              <a:srgbClr val="00B0F0"/>
            </a:solidFill>
          </a:ln>
        </p:spPr>
        <p:txBody>
          <a:bodyPr wrap="square">
            <a:spAutoFit/>
          </a:bodyPr>
          <a:lstStyle/>
          <a:p>
            <a:pPr algn="just"/>
            <a:r>
              <a:rPr lang="en-GB" sz="1050" dirty="0"/>
              <a:t>Selected CABs are to receive UNIDO’s technical support by means of training and advisory support in the areas of accreditation, standards development, testing, and certification to demonstrate safety and quality compliance along the food and spices </a:t>
            </a:r>
            <a:r>
              <a:rPr lang="en-GB" sz="1050" dirty="0" smtClean="0"/>
              <a:t>value chains. Selected CABs </a:t>
            </a:r>
            <a:r>
              <a:rPr lang="en-GB" sz="1050" dirty="0"/>
              <a:t>commit to provide germane services to </a:t>
            </a:r>
            <a:r>
              <a:rPr lang="en-GB" sz="1050" dirty="0" smtClean="0"/>
              <a:t>value chain actors. The proposal must clearly demonstrate how plans to expand accreditation scopes in testing parameters and/or in certification services align with UNIDO’s project objectives within the framework of the project. </a:t>
            </a:r>
          </a:p>
        </p:txBody>
      </p:sp>
      <p:sp>
        <p:nvSpPr>
          <p:cNvPr id="25" name="TextBox 24"/>
          <p:cNvSpPr txBox="1"/>
          <p:nvPr/>
        </p:nvSpPr>
        <p:spPr>
          <a:xfrm>
            <a:off x="3703139" y="1585240"/>
            <a:ext cx="1091966" cy="261610"/>
          </a:xfrm>
          <a:prstGeom prst="rect">
            <a:avLst/>
          </a:prstGeom>
          <a:noFill/>
        </p:spPr>
        <p:txBody>
          <a:bodyPr wrap="none" rtlCol="0">
            <a:spAutoFit/>
          </a:bodyPr>
          <a:lstStyle/>
          <a:p>
            <a:r>
              <a:rPr lang="en-US" sz="1100" b="1" dirty="0" smtClean="0"/>
              <a:t>Project Context</a:t>
            </a:r>
            <a:endParaRPr lang="en-US" sz="1100" b="1" dirty="0"/>
          </a:p>
        </p:txBody>
      </p:sp>
      <p:sp>
        <p:nvSpPr>
          <p:cNvPr id="26" name="Rectangle 25"/>
          <p:cNvSpPr/>
          <p:nvPr/>
        </p:nvSpPr>
        <p:spPr>
          <a:xfrm>
            <a:off x="253026" y="5223709"/>
            <a:ext cx="3293606" cy="2977738"/>
          </a:xfrm>
          <a:prstGeom prst="rect">
            <a:avLst/>
          </a:prstGeom>
          <a:ln>
            <a:solidFill>
              <a:srgbClr val="00B0F0"/>
            </a:solidFill>
          </a:ln>
        </p:spPr>
        <p:txBody>
          <a:bodyPr wrap="square">
            <a:spAutoFit/>
          </a:bodyPr>
          <a:lstStyle/>
          <a:p>
            <a:pPr marL="228600" lvl="0" indent="-228600" algn="just">
              <a:spcAft>
                <a:spcPts val="300"/>
              </a:spcAft>
              <a:buFont typeface="+mj-lt"/>
              <a:buAutoNum type="arabicPeriod"/>
            </a:pPr>
            <a:r>
              <a:rPr lang="en-GB" sz="1000" dirty="0" smtClean="0">
                <a:solidFill>
                  <a:prstClr val="black"/>
                </a:solidFill>
                <a:ea typeface="Calibri"/>
                <a:cs typeface="Arial"/>
              </a:rPr>
              <a:t>Covering </a:t>
            </a:r>
            <a:r>
              <a:rPr lang="en-GB" sz="1000" dirty="0">
                <a:solidFill>
                  <a:prstClr val="black"/>
                </a:solidFill>
                <a:ea typeface="Calibri"/>
                <a:cs typeface="Arial"/>
              </a:rPr>
              <a:t>letter </a:t>
            </a:r>
            <a:r>
              <a:rPr lang="en-GB" sz="1000" dirty="0" smtClean="0">
                <a:solidFill>
                  <a:prstClr val="black"/>
                </a:solidFill>
                <a:ea typeface="Calibri"/>
                <a:cs typeface="Arial"/>
              </a:rPr>
              <a:t>and table of contents for submitted application materials; </a:t>
            </a:r>
            <a:endParaRPr lang="en-US" sz="1000" dirty="0">
              <a:solidFill>
                <a:prstClr val="black"/>
              </a:solidFill>
              <a:ea typeface="Calibri"/>
              <a:cs typeface="Times New Roman"/>
            </a:endParaRPr>
          </a:p>
          <a:p>
            <a:pPr marL="228600" lvl="0" indent="-228600" algn="just">
              <a:spcAft>
                <a:spcPts val="300"/>
              </a:spcAft>
              <a:buFont typeface="+mj-lt"/>
              <a:buAutoNum type="arabicPeriod"/>
            </a:pPr>
            <a:r>
              <a:rPr lang="en-GB" sz="1000" dirty="0" smtClean="0">
                <a:solidFill>
                  <a:prstClr val="black"/>
                </a:solidFill>
                <a:ea typeface="Calibri"/>
                <a:cs typeface="Arial"/>
              </a:rPr>
              <a:t>Application form in Annex I meeting criteria </a:t>
            </a:r>
            <a:r>
              <a:rPr lang="en-GB" sz="1000" dirty="0">
                <a:solidFill>
                  <a:prstClr val="black"/>
                </a:solidFill>
                <a:ea typeface="Calibri"/>
                <a:cs typeface="Arial"/>
              </a:rPr>
              <a:t>detailed in Section 8 of the </a:t>
            </a:r>
            <a:r>
              <a:rPr lang="en-GB" sz="1000" dirty="0" smtClean="0">
                <a:solidFill>
                  <a:prstClr val="black"/>
                </a:solidFill>
                <a:ea typeface="Calibri"/>
                <a:cs typeface="Arial"/>
              </a:rPr>
              <a:t>CFP;</a:t>
            </a:r>
          </a:p>
          <a:p>
            <a:pPr marL="228600" lvl="0" indent="-228600" algn="just">
              <a:spcAft>
                <a:spcPts val="300"/>
              </a:spcAft>
              <a:buFont typeface="+mj-lt"/>
              <a:buAutoNum type="arabicPeriod"/>
            </a:pPr>
            <a:r>
              <a:rPr lang="en-GB" sz="1000" dirty="0" smtClean="0">
                <a:solidFill>
                  <a:prstClr val="black"/>
                </a:solidFill>
                <a:ea typeface="Calibri"/>
                <a:cs typeface="Arial"/>
              </a:rPr>
              <a:t>Signed disclaimer and acknowledgement form in Annex II, indicating acceptance of the terms and conditions and </a:t>
            </a:r>
            <a:r>
              <a:rPr lang="en-GB" sz="1000" b="1" dirty="0" smtClean="0">
                <a:solidFill>
                  <a:prstClr val="black"/>
                </a:solidFill>
                <a:ea typeface="Calibri"/>
                <a:cs typeface="Arial"/>
              </a:rPr>
              <a:t>commitment </a:t>
            </a:r>
            <a:r>
              <a:rPr lang="en-GB" sz="1000" b="1" dirty="0">
                <a:solidFill>
                  <a:prstClr val="black"/>
                </a:solidFill>
                <a:ea typeface="Calibri"/>
                <a:cs typeface="Arial"/>
              </a:rPr>
              <a:t>to execute </a:t>
            </a:r>
            <a:r>
              <a:rPr lang="en-GB" sz="1000" b="1" dirty="0" smtClean="0">
                <a:solidFill>
                  <a:prstClr val="black"/>
                </a:solidFill>
                <a:ea typeface="Calibri"/>
                <a:cs typeface="Arial"/>
              </a:rPr>
              <a:t>work plan within timeframe mutually agreed upon by both parties</a:t>
            </a:r>
            <a:r>
              <a:rPr lang="en-GB" sz="1000" dirty="0" smtClean="0">
                <a:solidFill>
                  <a:prstClr val="black"/>
                </a:solidFill>
                <a:ea typeface="Calibri"/>
                <a:cs typeface="Arial"/>
              </a:rPr>
              <a:t>;</a:t>
            </a:r>
          </a:p>
          <a:p>
            <a:pPr marL="228600" lvl="0" indent="-228600" algn="just">
              <a:spcAft>
                <a:spcPts val="300"/>
              </a:spcAft>
              <a:buFont typeface="+mj-lt"/>
              <a:buAutoNum type="arabicPeriod"/>
            </a:pPr>
            <a:r>
              <a:rPr lang="en-GB" sz="1000" dirty="0" smtClean="0">
                <a:solidFill>
                  <a:prstClr val="black"/>
                </a:solidFill>
                <a:ea typeface="Calibri"/>
                <a:cs typeface="Arial"/>
              </a:rPr>
              <a:t>Registration certificate;</a:t>
            </a:r>
            <a:endParaRPr lang="en-US" sz="1000" dirty="0">
              <a:solidFill>
                <a:prstClr val="black"/>
              </a:solidFill>
              <a:ea typeface="Calibri"/>
              <a:cs typeface="Times New Roman"/>
            </a:endParaRPr>
          </a:p>
          <a:p>
            <a:pPr marL="228600" lvl="0" indent="-228600" algn="just">
              <a:spcAft>
                <a:spcPts val="300"/>
              </a:spcAft>
              <a:buFont typeface="+mj-lt"/>
              <a:buAutoNum type="arabicPeriod"/>
            </a:pPr>
            <a:r>
              <a:rPr lang="en-GB" sz="1000" dirty="0" smtClean="0">
                <a:solidFill>
                  <a:prstClr val="black"/>
                </a:solidFill>
                <a:ea typeface="Calibri"/>
                <a:cs typeface="Arial"/>
              </a:rPr>
              <a:t>Description </a:t>
            </a:r>
            <a:r>
              <a:rPr lang="en-GB" sz="1000" dirty="0">
                <a:solidFill>
                  <a:prstClr val="black"/>
                </a:solidFill>
                <a:ea typeface="Calibri"/>
                <a:cs typeface="Arial"/>
              </a:rPr>
              <a:t>of the </a:t>
            </a:r>
            <a:r>
              <a:rPr lang="en-GB" sz="1000" dirty="0" smtClean="0">
                <a:solidFill>
                  <a:prstClr val="black"/>
                </a:solidFill>
                <a:ea typeface="Calibri"/>
                <a:cs typeface="Arial"/>
              </a:rPr>
              <a:t>organization, </a:t>
            </a:r>
            <a:r>
              <a:rPr lang="en-GB" sz="1000" dirty="0">
                <a:solidFill>
                  <a:prstClr val="black"/>
                </a:solidFill>
                <a:ea typeface="Calibri"/>
                <a:cs typeface="Arial"/>
              </a:rPr>
              <a:t>brief history, and organizational </a:t>
            </a:r>
            <a:r>
              <a:rPr lang="en-GB" sz="1000" dirty="0" smtClean="0">
                <a:solidFill>
                  <a:prstClr val="black"/>
                </a:solidFill>
                <a:ea typeface="Calibri"/>
                <a:cs typeface="Arial"/>
              </a:rPr>
              <a:t>chart;</a:t>
            </a:r>
            <a:endParaRPr lang="en-US" sz="1000" dirty="0">
              <a:solidFill>
                <a:prstClr val="black"/>
              </a:solidFill>
              <a:ea typeface="Calibri"/>
              <a:cs typeface="Times New Roman"/>
            </a:endParaRPr>
          </a:p>
          <a:p>
            <a:pPr marL="228600" lvl="0" indent="-228600" algn="just">
              <a:spcAft>
                <a:spcPts val="300"/>
              </a:spcAft>
              <a:buFont typeface="+mj-lt"/>
              <a:buAutoNum type="arabicPeriod"/>
            </a:pPr>
            <a:r>
              <a:rPr lang="en-GB" sz="1000" dirty="0" smtClean="0">
                <a:solidFill>
                  <a:prstClr val="black"/>
                </a:solidFill>
                <a:ea typeface="Calibri"/>
                <a:cs typeface="Arial"/>
              </a:rPr>
              <a:t>Detailed </a:t>
            </a:r>
            <a:r>
              <a:rPr lang="en-GB" sz="1000" dirty="0">
                <a:solidFill>
                  <a:prstClr val="black"/>
                </a:solidFill>
                <a:ea typeface="Calibri"/>
                <a:cs typeface="Arial"/>
              </a:rPr>
              <a:t>description of existing conformity assessment activities (</a:t>
            </a:r>
            <a:r>
              <a:rPr lang="en-GB" sz="1000" dirty="0" smtClean="0">
                <a:solidFill>
                  <a:prstClr val="black"/>
                </a:solidFill>
                <a:ea typeface="Calibri"/>
                <a:cs typeface="Arial"/>
              </a:rPr>
              <a:t>scope);</a:t>
            </a:r>
          </a:p>
          <a:p>
            <a:pPr marL="228600" indent="-228600" algn="just">
              <a:spcAft>
                <a:spcPts val="300"/>
              </a:spcAft>
              <a:buFont typeface="+mj-lt"/>
              <a:buAutoNum type="arabicPeriod"/>
            </a:pPr>
            <a:r>
              <a:rPr lang="en-GB" sz="1000" dirty="0">
                <a:solidFill>
                  <a:prstClr val="black"/>
                </a:solidFill>
                <a:ea typeface="Calibri"/>
                <a:cs typeface="Arial"/>
              </a:rPr>
              <a:t>CVs of key personnel dedicated to the TAP and % of </a:t>
            </a:r>
            <a:r>
              <a:rPr lang="en-GB" sz="1000" dirty="0" smtClean="0">
                <a:solidFill>
                  <a:prstClr val="black"/>
                </a:solidFill>
                <a:ea typeface="Calibri"/>
                <a:cs typeface="Arial"/>
              </a:rPr>
              <a:t>staff commitment as cost share; </a:t>
            </a:r>
            <a:endParaRPr lang="en-GB" sz="1000" dirty="0">
              <a:solidFill>
                <a:prstClr val="black"/>
              </a:solidFill>
              <a:ea typeface="Calibri"/>
              <a:cs typeface="Arial"/>
            </a:endParaRPr>
          </a:p>
          <a:p>
            <a:pPr marL="228600" lvl="0" indent="-228600" algn="just">
              <a:spcAft>
                <a:spcPts val="300"/>
              </a:spcAft>
              <a:buFont typeface="+mj-lt"/>
              <a:buAutoNum type="arabicPeriod"/>
            </a:pPr>
            <a:r>
              <a:rPr lang="en-GB" sz="1000" dirty="0" smtClean="0">
                <a:solidFill>
                  <a:prstClr val="black"/>
                </a:solidFill>
                <a:ea typeface="Calibri"/>
                <a:cs typeface="Arial"/>
              </a:rPr>
              <a:t>List </a:t>
            </a:r>
            <a:r>
              <a:rPr lang="en-GB" sz="1000" dirty="0">
                <a:solidFill>
                  <a:prstClr val="black"/>
                </a:solidFill>
                <a:ea typeface="Calibri"/>
                <a:cs typeface="Arial"/>
              </a:rPr>
              <a:t>of </a:t>
            </a:r>
            <a:r>
              <a:rPr lang="en-GB" sz="1000" dirty="0" smtClean="0">
                <a:solidFill>
                  <a:prstClr val="black"/>
                </a:solidFill>
                <a:ea typeface="Calibri"/>
                <a:cs typeface="Arial"/>
              </a:rPr>
              <a:t>equipment and facilities at disposal to the project.</a:t>
            </a:r>
            <a:endParaRPr lang="en-US" sz="1000" dirty="0">
              <a:solidFill>
                <a:prstClr val="black"/>
              </a:solidFill>
              <a:ea typeface="Calibri"/>
              <a:cs typeface="Times New Roman"/>
            </a:endParaRPr>
          </a:p>
        </p:txBody>
      </p:sp>
      <p:sp>
        <p:nvSpPr>
          <p:cNvPr id="27" name="Rectangle 26"/>
          <p:cNvSpPr/>
          <p:nvPr/>
        </p:nvSpPr>
        <p:spPr>
          <a:xfrm>
            <a:off x="253026" y="4956920"/>
            <a:ext cx="1410964" cy="261610"/>
          </a:xfrm>
          <a:prstGeom prst="rect">
            <a:avLst/>
          </a:prstGeom>
        </p:spPr>
        <p:txBody>
          <a:bodyPr wrap="none">
            <a:spAutoFit/>
          </a:bodyPr>
          <a:lstStyle/>
          <a:p>
            <a:r>
              <a:rPr lang="en-US" sz="1100" b="1" dirty="0" smtClean="0"/>
              <a:t>Application Checklist</a:t>
            </a:r>
            <a:endParaRPr lang="en-US" sz="1100" b="1" baseline="30000" dirty="0"/>
          </a:p>
        </p:txBody>
      </p:sp>
      <p:sp>
        <p:nvSpPr>
          <p:cNvPr id="28" name="Rectangle 27"/>
          <p:cNvSpPr/>
          <p:nvPr/>
        </p:nvSpPr>
        <p:spPr>
          <a:xfrm>
            <a:off x="3731825" y="6565837"/>
            <a:ext cx="2875663" cy="1785104"/>
          </a:xfrm>
          <a:prstGeom prst="rect">
            <a:avLst/>
          </a:prstGeom>
          <a:ln>
            <a:solidFill>
              <a:srgbClr val="00B0F0"/>
            </a:solidFill>
          </a:ln>
        </p:spPr>
        <p:txBody>
          <a:bodyPr wrap="square">
            <a:spAutoFit/>
          </a:bodyPr>
          <a:lstStyle/>
          <a:p>
            <a:pPr>
              <a:lnSpc>
                <a:spcPts val="1100"/>
              </a:lnSpc>
            </a:pPr>
            <a:r>
              <a:rPr lang="en-GB" sz="1050" dirty="0" smtClean="0">
                <a:solidFill>
                  <a:prstClr val="black"/>
                </a:solidFill>
                <a:ea typeface="Calibri"/>
                <a:cs typeface="Arial"/>
              </a:rPr>
              <a:t>The application instructions and form can </a:t>
            </a:r>
            <a:r>
              <a:rPr lang="en-GB" sz="1050" dirty="0" smtClean="0">
                <a:solidFill>
                  <a:prstClr val="black"/>
                </a:solidFill>
                <a:ea typeface="Calibri"/>
                <a:cs typeface="Arial"/>
              </a:rPr>
              <a:t>be </a:t>
            </a:r>
            <a:r>
              <a:rPr lang="en-GB" sz="1050" dirty="0">
                <a:solidFill>
                  <a:prstClr val="black"/>
                </a:solidFill>
                <a:ea typeface="Calibri"/>
                <a:cs typeface="Arial"/>
              </a:rPr>
              <a:t>found </a:t>
            </a:r>
            <a:r>
              <a:rPr lang="en-GB" sz="1050" dirty="0" smtClean="0">
                <a:solidFill>
                  <a:prstClr val="black"/>
                </a:solidFill>
                <a:ea typeface="Calibri"/>
                <a:cs typeface="Arial"/>
              </a:rPr>
              <a:t>at </a:t>
            </a:r>
            <a:r>
              <a:rPr lang="en-US" sz="1050" dirty="0">
                <a:hlinkClick r:id="rId5"/>
              </a:rPr>
              <a:t>http://</a:t>
            </a:r>
            <a:r>
              <a:rPr lang="en-US" sz="1050" dirty="0" smtClean="0">
                <a:hlinkClick r:id="rId5"/>
              </a:rPr>
              <a:t>www.unido.org/media/32863</a:t>
            </a:r>
            <a:r>
              <a:rPr lang="en-US" sz="1050" dirty="0"/>
              <a:t> </a:t>
            </a:r>
            <a:r>
              <a:rPr lang="en-US" sz="1050" dirty="0" smtClean="0"/>
              <a:t>and </a:t>
            </a:r>
            <a:r>
              <a:rPr lang="en-US" sz="1050" dirty="0">
                <a:hlinkClick r:id="rId6"/>
              </a:rPr>
              <a:t>http://</a:t>
            </a:r>
            <a:r>
              <a:rPr lang="en-US" sz="1050" dirty="0" smtClean="0">
                <a:hlinkClick r:id="rId6"/>
              </a:rPr>
              <a:t>www.unido.org/media/32864</a:t>
            </a:r>
            <a:r>
              <a:rPr lang="en-US" sz="1050" dirty="0" smtClean="0"/>
              <a:t>, respectively, and a</a:t>
            </a:r>
            <a:r>
              <a:rPr lang="en-GB" sz="1050" dirty="0" smtClean="0">
                <a:solidFill>
                  <a:prstClr val="black"/>
                </a:solidFill>
                <a:ea typeface="Calibri"/>
                <a:cs typeface="Arial"/>
              </a:rPr>
              <a:t>re </a:t>
            </a:r>
            <a:r>
              <a:rPr lang="en-GB" sz="1050" dirty="0" smtClean="0">
                <a:solidFill>
                  <a:prstClr val="black"/>
                </a:solidFill>
                <a:ea typeface="Calibri"/>
                <a:cs typeface="Arial"/>
              </a:rPr>
              <a:t>to be submitted </a:t>
            </a:r>
            <a:r>
              <a:rPr lang="en-GB" sz="1050" b="1" dirty="0" smtClean="0">
                <a:solidFill>
                  <a:prstClr val="black"/>
                </a:solidFill>
                <a:ea typeface="Calibri"/>
                <a:cs typeface="Arial"/>
              </a:rPr>
              <a:t>no later than 25 April 2018 at 18:00</a:t>
            </a:r>
            <a:r>
              <a:rPr lang="en-GB" sz="1050" dirty="0" smtClean="0">
                <a:solidFill>
                  <a:prstClr val="black"/>
                </a:solidFill>
                <a:ea typeface="Calibri"/>
                <a:cs typeface="Arial"/>
              </a:rPr>
              <a:t>. Please send completed application </a:t>
            </a:r>
            <a:r>
              <a:rPr lang="en-GB" sz="1050" dirty="0" smtClean="0">
                <a:solidFill>
                  <a:prstClr val="black"/>
                </a:solidFill>
                <a:ea typeface="Calibri"/>
                <a:cs typeface="Arial"/>
              </a:rPr>
              <a:t>materials </a:t>
            </a:r>
            <a:r>
              <a:rPr lang="en-GB" sz="1050" dirty="0" smtClean="0">
                <a:solidFill>
                  <a:prstClr val="black"/>
                </a:solidFill>
                <a:ea typeface="Calibri"/>
                <a:cs typeface="Arial"/>
              </a:rPr>
              <a:t>and address your inquiries, if any, to the following:   </a:t>
            </a:r>
            <a:br>
              <a:rPr lang="en-GB" sz="1050" dirty="0" smtClean="0">
                <a:solidFill>
                  <a:prstClr val="black"/>
                </a:solidFill>
                <a:ea typeface="Calibri"/>
                <a:cs typeface="Arial"/>
              </a:rPr>
            </a:br>
            <a:endParaRPr lang="en-GB" sz="1050" dirty="0" smtClean="0">
              <a:solidFill>
                <a:prstClr val="black"/>
              </a:solidFill>
              <a:ea typeface="Calibri"/>
              <a:cs typeface="Arial"/>
            </a:endParaRPr>
          </a:p>
          <a:p>
            <a:pPr lvl="0">
              <a:lnSpc>
                <a:spcPts val="1100"/>
              </a:lnSpc>
            </a:pPr>
            <a:r>
              <a:rPr lang="en-US" sz="1050" b="1" dirty="0" smtClean="0">
                <a:solidFill>
                  <a:prstClr val="black"/>
                </a:solidFill>
                <a:ea typeface="Calibri"/>
                <a:cs typeface="Arial"/>
              </a:rPr>
              <a:t>To</a:t>
            </a:r>
            <a:r>
              <a:rPr lang="en-US" sz="1050" dirty="0" smtClean="0">
                <a:solidFill>
                  <a:prstClr val="black"/>
                </a:solidFill>
                <a:ea typeface="Calibri"/>
                <a:cs typeface="Arial"/>
              </a:rPr>
              <a:t>: United </a:t>
            </a:r>
            <a:r>
              <a:rPr lang="en-US" sz="1050" dirty="0">
                <a:solidFill>
                  <a:prstClr val="black"/>
                </a:solidFill>
                <a:ea typeface="Calibri"/>
                <a:cs typeface="Arial"/>
              </a:rPr>
              <a:t>Nations Industrial </a:t>
            </a:r>
            <a:r>
              <a:rPr lang="en-US" sz="1050" dirty="0" smtClean="0">
                <a:solidFill>
                  <a:prstClr val="black"/>
                </a:solidFill>
                <a:ea typeface="Calibri"/>
                <a:cs typeface="Arial"/>
              </a:rPr>
              <a:t>Development Organization</a:t>
            </a:r>
            <a:r>
              <a:rPr lang="en-US" sz="1050" b="1" dirty="0" smtClean="0">
                <a:solidFill>
                  <a:prstClr val="black"/>
                </a:solidFill>
                <a:ea typeface="Calibri"/>
                <a:cs typeface="Arial"/>
              </a:rPr>
              <a:t/>
            </a:r>
            <a:br>
              <a:rPr lang="en-US" sz="1050" b="1" dirty="0" smtClean="0">
                <a:solidFill>
                  <a:prstClr val="black"/>
                </a:solidFill>
                <a:ea typeface="Calibri"/>
                <a:cs typeface="Arial"/>
              </a:rPr>
            </a:br>
            <a:r>
              <a:rPr lang="en-US" sz="1050" b="1" dirty="0" smtClean="0">
                <a:solidFill>
                  <a:prstClr val="black"/>
                </a:solidFill>
                <a:ea typeface="Calibri"/>
                <a:cs typeface="Arial"/>
              </a:rPr>
              <a:t>Email</a:t>
            </a:r>
            <a:r>
              <a:rPr lang="en-US" sz="1050" dirty="0" smtClean="0">
                <a:solidFill>
                  <a:prstClr val="black"/>
                </a:solidFill>
                <a:ea typeface="Calibri"/>
                <a:cs typeface="Arial"/>
              </a:rPr>
              <a:t>:</a:t>
            </a:r>
            <a:r>
              <a:rPr lang="en-US" sz="1050" dirty="0">
                <a:solidFill>
                  <a:prstClr val="black"/>
                </a:solidFill>
                <a:ea typeface="Calibri"/>
                <a:cs typeface="Arial"/>
              </a:rPr>
              <a:t> </a:t>
            </a:r>
            <a:r>
              <a:rPr lang="en-US" sz="1050" dirty="0" smtClean="0">
                <a:solidFill>
                  <a:prstClr val="black"/>
                </a:solidFill>
                <a:ea typeface="Calibri"/>
                <a:cs typeface="Arial"/>
                <a:hlinkClick r:id="rId7"/>
              </a:rPr>
              <a:t>A.CHANG@unido.org</a:t>
            </a:r>
            <a:r>
              <a:rPr lang="en-US" sz="1050" b="1" dirty="0" smtClean="0">
                <a:solidFill>
                  <a:prstClr val="black"/>
                </a:solidFill>
                <a:ea typeface="Calibri"/>
                <a:cs typeface="Arial"/>
              </a:rPr>
              <a:t/>
            </a:r>
            <a:br>
              <a:rPr lang="en-US" sz="1050" b="1" dirty="0" smtClean="0">
                <a:solidFill>
                  <a:prstClr val="black"/>
                </a:solidFill>
                <a:ea typeface="Calibri"/>
                <a:cs typeface="Arial"/>
              </a:rPr>
            </a:br>
            <a:r>
              <a:rPr lang="en-US" sz="1050" b="1" dirty="0" smtClean="0">
                <a:solidFill>
                  <a:prstClr val="black"/>
                </a:solidFill>
                <a:ea typeface="Calibri"/>
                <a:cs typeface="Arial"/>
              </a:rPr>
              <a:t>Subject Line</a:t>
            </a:r>
            <a:r>
              <a:rPr lang="en-US" sz="1050" dirty="0" smtClean="0">
                <a:solidFill>
                  <a:prstClr val="black"/>
                </a:solidFill>
                <a:ea typeface="Calibri"/>
                <a:cs typeface="Arial"/>
              </a:rPr>
              <a:t>: </a:t>
            </a:r>
            <a:r>
              <a:rPr lang="en-US" sz="1050" dirty="0">
                <a:solidFill>
                  <a:prstClr val="black"/>
                </a:solidFill>
                <a:ea typeface="Calibri"/>
                <a:cs typeface="Arial"/>
              </a:rPr>
              <a:t>TAP </a:t>
            </a:r>
            <a:r>
              <a:rPr lang="en-US" sz="1050" dirty="0" smtClean="0">
                <a:solidFill>
                  <a:prstClr val="black"/>
                </a:solidFill>
                <a:ea typeface="Calibri"/>
                <a:cs typeface="Arial"/>
              </a:rPr>
              <a:t>for </a:t>
            </a:r>
            <a:r>
              <a:rPr lang="en-US" sz="1050" dirty="0">
                <a:solidFill>
                  <a:prstClr val="black"/>
                </a:solidFill>
                <a:ea typeface="Calibri"/>
                <a:cs typeface="Arial"/>
              </a:rPr>
              <a:t>CABs </a:t>
            </a:r>
            <a:r>
              <a:rPr lang="en-US" sz="1050" dirty="0" smtClean="0">
                <a:solidFill>
                  <a:prstClr val="black"/>
                </a:solidFill>
                <a:ea typeface="Calibri"/>
                <a:cs typeface="Arial"/>
              </a:rPr>
              <a:t>in Sri Lanka</a:t>
            </a:r>
            <a:endParaRPr lang="en-US" sz="1050" dirty="0">
              <a:solidFill>
                <a:prstClr val="black"/>
              </a:solidFill>
              <a:ea typeface="Calibri"/>
              <a:cs typeface="Arial"/>
            </a:endParaRPr>
          </a:p>
        </p:txBody>
      </p:sp>
      <p:sp>
        <p:nvSpPr>
          <p:cNvPr id="29" name="Rectangle 28"/>
          <p:cNvSpPr/>
          <p:nvPr/>
        </p:nvSpPr>
        <p:spPr>
          <a:xfrm>
            <a:off x="245083" y="3761290"/>
            <a:ext cx="1912703" cy="261610"/>
          </a:xfrm>
          <a:prstGeom prst="rect">
            <a:avLst/>
          </a:prstGeom>
        </p:spPr>
        <p:txBody>
          <a:bodyPr wrap="none">
            <a:spAutoFit/>
          </a:bodyPr>
          <a:lstStyle/>
          <a:p>
            <a:pPr lvl="0"/>
            <a:r>
              <a:rPr lang="en-GB" sz="1100" b="1" dirty="0"/>
              <a:t>Technical Assistance Program</a:t>
            </a:r>
            <a:endParaRPr lang="en-US" sz="1100" dirty="0"/>
          </a:p>
        </p:txBody>
      </p:sp>
      <p:sp>
        <p:nvSpPr>
          <p:cNvPr id="30" name="Rectangle 29"/>
          <p:cNvSpPr/>
          <p:nvPr/>
        </p:nvSpPr>
        <p:spPr>
          <a:xfrm>
            <a:off x="3731825" y="5243499"/>
            <a:ext cx="2875663" cy="900246"/>
          </a:xfrm>
          <a:prstGeom prst="rect">
            <a:avLst/>
          </a:prstGeom>
          <a:ln>
            <a:solidFill>
              <a:srgbClr val="00B0F0"/>
            </a:solidFill>
          </a:ln>
        </p:spPr>
        <p:txBody>
          <a:bodyPr wrap="square">
            <a:spAutoFit/>
          </a:bodyPr>
          <a:lstStyle/>
          <a:p>
            <a:pPr algn="just"/>
            <a:r>
              <a:rPr lang="en-GB" sz="1050" b="1" dirty="0" smtClean="0"/>
              <a:t>CABs that </a:t>
            </a:r>
            <a:r>
              <a:rPr lang="en-GB" sz="1050" b="1" dirty="0"/>
              <a:t>plan to expand the scopes of accreditation in testing parameters and/or in certification services required for exports to </a:t>
            </a:r>
            <a:r>
              <a:rPr lang="en-GB" sz="1050" b="1" dirty="0" smtClean="0"/>
              <a:t>EU </a:t>
            </a:r>
            <a:r>
              <a:rPr lang="en-GB" sz="1050" b="1" dirty="0"/>
              <a:t>and regional markets are encouraged to submit a proposal for enrolment in </a:t>
            </a:r>
            <a:r>
              <a:rPr lang="en-GB" sz="1050" b="1" dirty="0" smtClean="0"/>
              <a:t>the TAP. </a:t>
            </a:r>
          </a:p>
        </p:txBody>
      </p:sp>
      <p:sp>
        <p:nvSpPr>
          <p:cNvPr id="31" name="Rectangle 30"/>
          <p:cNvSpPr/>
          <p:nvPr/>
        </p:nvSpPr>
        <p:spPr>
          <a:xfrm>
            <a:off x="3736821" y="4980549"/>
            <a:ext cx="1308371" cy="261610"/>
          </a:xfrm>
          <a:prstGeom prst="rect">
            <a:avLst/>
          </a:prstGeom>
        </p:spPr>
        <p:txBody>
          <a:bodyPr wrap="none">
            <a:spAutoFit/>
          </a:bodyPr>
          <a:lstStyle/>
          <a:p>
            <a:r>
              <a:rPr lang="en-US" sz="1100" b="1" dirty="0" smtClean="0"/>
              <a:t>Who should apply?</a:t>
            </a:r>
            <a:endParaRPr lang="en-US" sz="1100" b="1" baseline="30000" dirty="0"/>
          </a:p>
        </p:txBody>
      </p:sp>
      <p:sp>
        <p:nvSpPr>
          <p:cNvPr id="32" name="Rectangle 31"/>
          <p:cNvSpPr/>
          <p:nvPr/>
        </p:nvSpPr>
        <p:spPr>
          <a:xfrm>
            <a:off x="253026" y="1591912"/>
            <a:ext cx="744114" cy="261610"/>
          </a:xfrm>
          <a:prstGeom prst="rect">
            <a:avLst/>
          </a:prstGeom>
        </p:spPr>
        <p:txBody>
          <a:bodyPr wrap="none">
            <a:spAutoFit/>
          </a:bodyPr>
          <a:lstStyle/>
          <a:p>
            <a:r>
              <a:rPr lang="en-US" sz="1100" b="1" dirty="0" smtClean="0"/>
              <a:t>Objective</a:t>
            </a:r>
            <a:endParaRPr lang="en-US" sz="1100" b="1" baseline="30000" dirty="0"/>
          </a:p>
        </p:txBody>
      </p:sp>
      <p:sp>
        <p:nvSpPr>
          <p:cNvPr id="34" name="Rectangle 4"/>
          <p:cNvSpPr>
            <a:spLocks noChangeArrowheads="1"/>
          </p:cNvSpPr>
          <p:nvPr/>
        </p:nvSpPr>
        <p:spPr bwMode="auto">
          <a:xfrm>
            <a:off x="161200" y="944301"/>
            <a:ext cx="6570673" cy="45719"/>
          </a:xfrm>
          <a:prstGeom prst="rect">
            <a:avLst/>
          </a:prstGeom>
          <a:solidFill>
            <a:srgbClr val="36A7E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697859" y="121524"/>
            <a:ext cx="1730678" cy="719724"/>
          </a:xfrm>
          <a:prstGeom prst="rect">
            <a:avLst/>
          </a:prstGeom>
        </p:spPr>
      </p:pic>
    </p:spTree>
    <p:extLst>
      <p:ext uri="{BB962C8B-B14F-4D97-AF65-F5344CB8AC3E}">
        <p14:creationId xmlns:p14="http://schemas.microsoft.com/office/powerpoint/2010/main" val="334990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307</TotalTime>
  <Words>505</Words>
  <Application>Microsoft Office PowerPoint</Application>
  <PresentationFormat>On-screen Show (4:3)</PresentationFormat>
  <Paragraphs>27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UNIDO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CHANG, April</dc:creator>
  <cp:lastModifiedBy>CHANG, April</cp:lastModifiedBy>
  <cp:revision>25</cp:revision>
  <dcterms:created xsi:type="dcterms:W3CDTF">2018-03-12T14:08:19Z</dcterms:created>
  <dcterms:modified xsi:type="dcterms:W3CDTF">2018-03-20T14:56:49Z</dcterms:modified>
</cp:coreProperties>
</file>